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429" r:id="rId3"/>
    <p:sldId id="376" r:id="rId4"/>
    <p:sldId id="378" r:id="rId5"/>
    <p:sldId id="411" r:id="rId6"/>
    <p:sldId id="377" r:id="rId7"/>
    <p:sldId id="448" r:id="rId8"/>
    <p:sldId id="375" r:id="rId9"/>
    <p:sldId id="433" r:id="rId10"/>
    <p:sldId id="446" r:id="rId11"/>
    <p:sldId id="442" r:id="rId12"/>
    <p:sldId id="443" r:id="rId13"/>
    <p:sldId id="444" r:id="rId14"/>
    <p:sldId id="445" r:id="rId15"/>
    <p:sldId id="447" r:id="rId16"/>
    <p:sldId id="379" r:id="rId17"/>
    <p:sldId id="371" r:id="rId18"/>
    <p:sldId id="380" r:id="rId19"/>
    <p:sldId id="365" r:id="rId20"/>
    <p:sldId id="360" r:id="rId21"/>
    <p:sldId id="359" r:id="rId22"/>
    <p:sldId id="366" r:id="rId23"/>
    <p:sldId id="367" r:id="rId24"/>
    <p:sldId id="368" r:id="rId25"/>
    <p:sldId id="369" r:id="rId26"/>
    <p:sldId id="370" r:id="rId27"/>
    <p:sldId id="450" r:id="rId28"/>
    <p:sldId id="421" r:id="rId29"/>
    <p:sldId id="451" r:id="rId30"/>
    <p:sldId id="436" r:id="rId31"/>
    <p:sldId id="453" r:id="rId32"/>
    <p:sldId id="419" r:id="rId33"/>
    <p:sldId id="384" r:id="rId34"/>
    <p:sldId id="420" r:id="rId35"/>
    <p:sldId id="454" r:id="rId36"/>
    <p:sldId id="477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3" r:id="rId45"/>
    <p:sldId id="464" r:id="rId46"/>
    <p:sldId id="465" r:id="rId47"/>
    <p:sldId id="462" r:id="rId48"/>
    <p:sldId id="469" r:id="rId49"/>
    <p:sldId id="452" r:id="rId50"/>
    <p:sldId id="439" r:id="rId51"/>
    <p:sldId id="471" r:id="rId52"/>
    <p:sldId id="438" r:id="rId53"/>
    <p:sldId id="474" r:id="rId54"/>
    <p:sldId id="473" r:id="rId55"/>
    <p:sldId id="472" r:id="rId56"/>
    <p:sldId id="440" r:id="rId57"/>
    <p:sldId id="476" r:id="rId58"/>
    <p:sldId id="364" r:id="rId59"/>
    <p:sldId id="381" r:id="rId60"/>
    <p:sldId id="466" r:id="rId61"/>
    <p:sldId id="467" r:id="rId62"/>
    <p:sldId id="468" r:id="rId63"/>
    <p:sldId id="297" r:id="rId64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66"/>
    <a:srgbClr val="0000FF"/>
    <a:srgbClr val="CCFF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6220" autoAdjust="0"/>
  </p:normalViewPr>
  <p:slideViewPr>
    <p:cSldViewPr>
      <p:cViewPr varScale="1">
        <p:scale>
          <a:sx n="94" d="100"/>
          <a:sy n="94" d="100"/>
        </p:scale>
        <p:origin x="10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30"/>
    </p:cViewPr>
  </p:sorterViewPr>
  <p:notesViewPr>
    <p:cSldViewPr>
      <p:cViewPr varScale="1">
        <p:scale>
          <a:sx n="80" d="100"/>
          <a:sy n="80" d="100"/>
        </p:scale>
        <p:origin x="216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t" anchorCtr="0" compatLnSpc="1">
            <a:prstTxWarp prst="textNoShape">
              <a:avLst/>
            </a:prstTxWarp>
          </a:bodyPr>
          <a:lstStyle>
            <a:lvl1pPr defTabSz="928688">
              <a:defRPr kumimoji="0" sz="1200"/>
            </a:lvl1pPr>
          </a:lstStyle>
          <a:p>
            <a:pPr>
              <a:defRPr/>
            </a:pPr>
            <a:r>
              <a:rPr lang="en-US" altLang="en-US"/>
              <a:t>Robert J. Wise Jr.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t" anchorCtr="0" compatLnSpc="1">
            <a:prstTxWarp prst="textNoShape">
              <a:avLst/>
            </a:prstTxWarp>
          </a:bodyPr>
          <a:lstStyle>
            <a:lvl1pPr algn="r" defTabSz="928688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b" anchorCtr="0" compatLnSpc="1">
            <a:prstTxWarp prst="textNoShape">
              <a:avLst/>
            </a:prstTxWarp>
          </a:bodyPr>
          <a:lstStyle>
            <a:lvl1pPr defTabSz="928688">
              <a:defRPr kumimoji="0" sz="1200"/>
            </a:lvl1pPr>
          </a:lstStyle>
          <a:p>
            <a:pPr>
              <a:defRPr/>
            </a:pPr>
            <a:r>
              <a:rPr lang="en-US" altLang="en-US"/>
              <a:t>Radnor Township Historic Resource Survey 2003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b" anchorCtr="0" compatLnSpc="1">
            <a:prstTxWarp prst="textNoShape">
              <a:avLst/>
            </a:prstTxWarp>
          </a:bodyPr>
          <a:lstStyle>
            <a:lvl1pPr algn="r" defTabSz="928688">
              <a:defRPr kumimoji="0" sz="1200"/>
            </a:lvl1pPr>
          </a:lstStyle>
          <a:p>
            <a:pPr>
              <a:defRPr/>
            </a:pPr>
            <a:fld id="{9748EDB3-F169-4F3E-AB4E-AEE2E790D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580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t" anchorCtr="0" compatLnSpc="1">
            <a:prstTxWarp prst="textNoShape">
              <a:avLst/>
            </a:prstTxWarp>
          </a:bodyPr>
          <a:lstStyle>
            <a:lvl1pPr defTabSz="928688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96975" y="692150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87850"/>
            <a:ext cx="5140325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t" anchorCtr="0" compatLnSpc="1">
            <a:prstTxWarp prst="textNoShape">
              <a:avLst/>
            </a:prstTxWarp>
          </a:bodyPr>
          <a:lstStyle>
            <a:lvl1pPr algn="r" defTabSz="928688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b" anchorCtr="0" compatLnSpc="1">
            <a:prstTxWarp prst="textNoShape">
              <a:avLst/>
            </a:prstTxWarp>
          </a:bodyPr>
          <a:lstStyle>
            <a:lvl1pPr defTabSz="928688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825" tIns="46413" rIns="92825" bIns="46413" numCol="1" anchor="b" anchorCtr="0" compatLnSpc="1">
            <a:prstTxWarp prst="textNoShape">
              <a:avLst/>
            </a:prstTxWarp>
          </a:bodyPr>
          <a:lstStyle>
            <a:lvl1pPr algn="r" defTabSz="928688">
              <a:defRPr kumimoji="0" sz="1200"/>
            </a:lvl1pPr>
          </a:lstStyle>
          <a:p>
            <a:pPr>
              <a:defRPr/>
            </a:pPr>
            <a:fld id="{AF3FFA1D-157B-42C2-8DCF-1066E4718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795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6800" y="5032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Fairview</a:t>
            </a:r>
            <a:r>
              <a:rPr lang="en-US" baseline="0" dirty="0" smtClean="0"/>
              <a:t> Road facing southwest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FFA1D-157B-42C2-8DCF-1066E4718967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582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FFA1D-157B-42C2-8DCF-1066E4718967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627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FFA1D-157B-42C2-8DCF-1066E471896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47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b="0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36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2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700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413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79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8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9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75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83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72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13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90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47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kumimoji="1"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riebuildings.info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www.eriebuildings.info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eriebuildings.info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enango_Township,_Erie_County,_Pennsylvania" TargetMode="External"/><Relationship Id="rId2" Type="http://schemas.openxmlformats.org/officeDocument/2006/relationships/hyperlink" Target="http://en.wikipedia.org/wiki/McKean_Township,_Erie_County,_Pennsylvania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4561332"/>
            <a:ext cx="7318021" cy="2220468"/>
          </a:xfrm>
          <a:noFill/>
        </p:spPr>
        <p:txBody>
          <a:bodyPr/>
          <a:lstStyle/>
          <a:p>
            <a:pPr>
              <a:defRPr/>
            </a:pPr>
            <a: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2014 Erie</a:t>
            </a:r>
            <a:b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</a:t>
            </a:r>
            <a: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istoric Resource Survey</a:t>
            </a:r>
            <a:b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en-US" altLang="en-US" sz="36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475" t="29166" r="6684" b="30020"/>
          <a:stretch/>
        </p:blipFill>
        <p:spPr>
          <a:xfrm>
            <a:off x="228600" y="152400"/>
            <a:ext cx="8763000" cy="42050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4" t="9524" r="9111" b="11905"/>
          <a:stretch/>
        </p:blipFill>
        <p:spPr>
          <a:xfrm>
            <a:off x="3818177" y="1981200"/>
            <a:ext cx="2887424" cy="230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96251"/>
            <a:ext cx="18288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3" b="10307"/>
          <a:stretch/>
        </p:blipFill>
        <p:spPr>
          <a:xfrm>
            <a:off x="528741" y="396251"/>
            <a:ext cx="3128859" cy="1816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5" t="46000" r="15512" b="16400"/>
          <a:stretch/>
        </p:blipFill>
        <p:spPr bwMode="auto">
          <a:xfrm>
            <a:off x="609600" y="533400"/>
            <a:ext cx="7838062" cy="565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79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8077200" cy="4343400"/>
          </a:xfrm>
        </p:spPr>
        <p:txBody>
          <a:bodyPr/>
          <a:lstStyle/>
          <a:p>
            <a:pPr lvl="0"/>
            <a:r>
              <a:rPr lang="en-US" dirty="0" smtClean="0"/>
              <a:t>31,470 </a:t>
            </a:r>
            <a:r>
              <a:rPr lang="en-US" dirty="0"/>
              <a:t>properties </a:t>
            </a:r>
            <a:r>
              <a:rPr lang="en-US" dirty="0" smtClean="0"/>
              <a:t>identified</a:t>
            </a:r>
            <a:r>
              <a:rPr lang="en-US" dirty="0"/>
              <a:t>, evaluated, mapped, </a:t>
            </a:r>
            <a:r>
              <a:rPr lang="en-US" dirty="0" smtClean="0"/>
              <a:t>classified, documented.</a:t>
            </a:r>
          </a:p>
          <a:p>
            <a:r>
              <a:rPr lang="en-US" dirty="0" smtClean="0"/>
              <a:t>543 </a:t>
            </a:r>
            <a:r>
              <a:rPr lang="en-US" dirty="0"/>
              <a:t>properties on or determined eligible for </a:t>
            </a:r>
            <a:r>
              <a:rPr lang="en-US" dirty="0" smtClean="0"/>
              <a:t>National Register</a:t>
            </a:r>
          </a:p>
          <a:p>
            <a:r>
              <a:rPr lang="en-US" dirty="0" smtClean="0"/>
              <a:t>397 </a:t>
            </a:r>
            <a:r>
              <a:rPr lang="en-US" dirty="0"/>
              <a:t>properties </a:t>
            </a:r>
            <a:r>
              <a:rPr lang="en-US" dirty="0" smtClean="0"/>
              <a:t>potentially eligible</a:t>
            </a:r>
          </a:p>
          <a:p>
            <a:pPr lvl="0"/>
            <a:r>
              <a:rPr lang="en-US" dirty="0" smtClean="0"/>
              <a:t>Website </a:t>
            </a:r>
            <a:r>
              <a:rPr lang="en-US" dirty="0" smtClean="0">
                <a:hlinkClick r:id="rId2"/>
              </a:rPr>
              <a:t>www.eriebuildings.info</a:t>
            </a:r>
            <a:endParaRPr lang="en-US" dirty="0" smtClean="0"/>
          </a:p>
          <a:p>
            <a:r>
              <a:rPr lang="en-US" dirty="0" smtClean="0"/>
              <a:t>Evaluated 25 </a:t>
            </a:r>
            <a:r>
              <a:rPr lang="en-US" dirty="0"/>
              <a:t>historic </a:t>
            </a:r>
            <a:r>
              <a:rPr lang="en-US" dirty="0" smtClean="0"/>
              <a:t>districts</a:t>
            </a:r>
          </a:p>
          <a:p>
            <a:pPr lvl="1"/>
            <a:r>
              <a:rPr lang="en-US" dirty="0" smtClean="0"/>
              <a:t>16 on / eligible </a:t>
            </a:r>
            <a:r>
              <a:rPr lang="en-US" dirty="0"/>
              <a:t>for </a:t>
            </a:r>
            <a:r>
              <a:rPr lang="en-US" dirty="0" smtClean="0"/>
              <a:t>National Register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3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More Results!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 bwMode="auto">
          <a:xfrm>
            <a:off x="5329947" y="4267200"/>
            <a:ext cx="366165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8153400" cy="5181600"/>
          </a:xfrm>
        </p:spPr>
        <p:txBody>
          <a:bodyPr/>
          <a:lstStyle/>
          <a:p>
            <a:pPr lvl="0"/>
            <a:r>
              <a:rPr lang="en-US" dirty="0" smtClean="0"/>
              <a:t>GIS maps </a:t>
            </a:r>
            <a:r>
              <a:rPr lang="en-US" dirty="0"/>
              <a:t>of </a:t>
            </a:r>
            <a:r>
              <a:rPr lang="en-US" dirty="0" smtClean="0"/>
              <a:t>38 municipalities</a:t>
            </a:r>
          </a:p>
          <a:p>
            <a:r>
              <a:rPr lang="en-US" dirty="0" smtClean="0"/>
              <a:t>3,500 </a:t>
            </a:r>
            <a:r>
              <a:rPr lang="en-US" dirty="0"/>
              <a:t>properties </a:t>
            </a:r>
            <a:r>
              <a:rPr lang="en-US" dirty="0" smtClean="0"/>
              <a:t>documented on state database</a:t>
            </a:r>
          </a:p>
          <a:p>
            <a:r>
              <a:rPr lang="en-US" dirty="0" smtClean="0"/>
              <a:t>Classified all resources by architectural significance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  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       </a:t>
            </a:r>
            <a:r>
              <a:rPr lang="en-US" sz="2400" dirty="0" err="1" smtClean="0"/>
              <a:t>Harborcreek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1740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b="17714"/>
          <a:stretch/>
        </p:blipFill>
        <p:spPr bwMode="auto">
          <a:xfrm>
            <a:off x="5486400" y="4067697"/>
            <a:ext cx="3540760" cy="272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8077200" cy="4495800"/>
          </a:xfrm>
        </p:spPr>
        <p:txBody>
          <a:bodyPr/>
          <a:lstStyle/>
          <a:p>
            <a:r>
              <a:rPr lang="en-US" dirty="0"/>
              <a:t>Enlarge </a:t>
            </a:r>
            <a:r>
              <a:rPr lang="en-US" dirty="0" smtClean="0"/>
              <a:t>survey to </a:t>
            </a:r>
            <a:r>
              <a:rPr lang="en-US" dirty="0"/>
              <a:t>include resources constructed from 1940 </a:t>
            </a:r>
            <a:r>
              <a:rPr lang="en-US" dirty="0" smtClean="0"/>
              <a:t>(WWII &amp; post-war resources not </a:t>
            </a:r>
            <a:r>
              <a:rPr lang="en-US" dirty="0"/>
              <a:t>surveyed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Establish 3 </a:t>
            </a:r>
            <a:r>
              <a:rPr lang="en-US" dirty="0"/>
              <a:t>historic </a:t>
            </a:r>
            <a:r>
              <a:rPr lang="en-US" dirty="0" smtClean="0"/>
              <a:t>districts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West 10</a:t>
            </a:r>
            <a:r>
              <a:rPr lang="en-US" baseline="30000" dirty="0"/>
              <a:t>th</a:t>
            </a:r>
            <a:r>
              <a:rPr lang="en-US" dirty="0"/>
              <a:t> Street, Glenwood, </a:t>
            </a:r>
            <a:r>
              <a:rPr lang="en-US" dirty="0" smtClean="0"/>
              <a:t>Academy</a:t>
            </a:r>
            <a:endParaRPr lang="en-US" dirty="0"/>
          </a:p>
          <a:p>
            <a:pPr marL="342900" lvl="1" indent="-342900"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/>
              <a:t>“Populate” website.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endParaRPr lang="en-US" sz="3200" dirty="0"/>
          </a:p>
          <a:p>
            <a:pPr marL="0" indent="0">
              <a:buNone/>
            </a:pPr>
            <a:r>
              <a:rPr lang="en-US" dirty="0" smtClean="0"/>
              <a:t>		                 </a:t>
            </a:r>
            <a:r>
              <a:rPr lang="en-US" sz="2000" dirty="0" smtClean="0"/>
              <a:t>Girard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3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more Recommendations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en-US" dirty="0"/>
              <a:t>Encourage </a:t>
            </a:r>
            <a:r>
              <a:rPr lang="en-US" dirty="0" smtClean="0"/>
              <a:t>participation </a:t>
            </a:r>
            <a:r>
              <a:rPr lang="en-US" dirty="0"/>
              <a:t>of historic information </a:t>
            </a:r>
            <a:r>
              <a:rPr lang="en-US" dirty="0" smtClean="0"/>
              <a:t>gathering</a:t>
            </a:r>
          </a:p>
          <a:p>
            <a:r>
              <a:rPr lang="en-US" dirty="0" smtClean="0"/>
              <a:t>Use </a:t>
            </a:r>
            <a:r>
              <a:rPr lang="en-US" dirty="0"/>
              <a:t>resource classification </a:t>
            </a:r>
            <a:r>
              <a:rPr lang="en-US" dirty="0" smtClean="0"/>
              <a:t>&amp; </a:t>
            </a:r>
            <a:r>
              <a:rPr lang="en-US" dirty="0"/>
              <a:t>mapping </a:t>
            </a:r>
            <a:r>
              <a:rPr lang="en-US" dirty="0" smtClean="0"/>
              <a:t>for </a:t>
            </a:r>
            <a:r>
              <a:rPr lang="en-US" dirty="0"/>
              <a:t>preservation planning </a:t>
            </a:r>
            <a:r>
              <a:rPr lang="en-US" dirty="0" smtClean="0"/>
              <a:t>&amp; </a:t>
            </a:r>
            <a:r>
              <a:rPr lang="en-US" dirty="0"/>
              <a:t>resource </a:t>
            </a:r>
            <a:r>
              <a:rPr lang="en-US" dirty="0" smtClean="0"/>
              <a:t>protection.</a:t>
            </a:r>
          </a:p>
          <a:p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1371600" lvl="3" indent="0">
              <a:buNone/>
            </a:pPr>
            <a:r>
              <a:rPr lang="en-US" dirty="0" smtClean="0"/>
              <a:t>        </a:t>
            </a:r>
          </a:p>
          <a:p>
            <a:pPr marL="1371600" lvl="3" indent="0">
              <a:buNone/>
            </a:pPr>
            <a:endParaRPr lang="en-US" dirty="0"/>
          </a:p>
          <a:p>
            <a:pPr marL="1371600" lvl="3" indent="0">
              <a:buNone/>
            </a:pPr>
            <a:r>
              <a:rPr lang="en-US" dirty="0" smtClean="0"/>
              <a:t>              North East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b="12608"/>
          <a:stretch/>
        </p:blipFill>
        <p:spPr bwMode="auto">
          <a:xfrm>
            <a:off x="4742873" y="4114800"/>
            <a:ext cx="424872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96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t="34097" r="34356" b="17165"/>
          <a:stretch/>
        </p:blipFill>
        <p:spPr bwMode="auto">
          <a:xfrm>
            <a:off x="609600" y="156388"/>
            <a:ext cx="8113785" cy="632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35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Information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 smtClean="0"/>
              <a:t>Erie Co. Historical Society </a:t>
            </a:r>
          </a:p>
          <a:p>
            <a:pPr lvl="1"/>
            <a:r>
              <a:rPr lang="en-US" dirty="0" smtClean="0"/>
              <a:t>1976 Survey</a:t>
            </a:r>
          </a:p>
          <a:p>
            <a:pPr lvl="1"/>
            <a:r>
              <a:rPr lang="en-US" dirty="0" smtClean="0"/>
              <a:t>1982, 1983 Survey</a:t>
            </a:r>
          </a:p>
          <a:p>
            <a:pPr lvl="1"/>
            <a:r>
              <a:rPr lang="en-US" dirty="0" smtClean="0"/>
              <a:t>Other </a:t>
            </a:r>
          </a:p>
          <a:p>
            <a:r>
              <a:rPr lang="en-US" dirty="0" smtClean="0"/>
              <a:t>Local Historical Societies</a:t>
            </a:r>
          </a:p>
          <a:p>
            <a:r>
              <a:rPr lang="en-US" dirty="0" smtClean="0"/>
              <a:t>Co. Planning information </a:t>
            </a:r>
          </a:p>
          <a:p>
            <a:r>
              <a:rPr lang="en-US" dirty="0"/>
              <a:t>PHMC </a:t>
            </a:r>
            <a:r>
              <a:rPr lang="en-US" dirty="0" smtClean="0"/>
              <a:t>Files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 b="4028"/>
          <a:stretch/>
        </p:blipFill>
        <p:spPr bwMode="auto">
          <a:xfrm>
            <a:off x="6096000" y="2461260"/>
            <a:ext cx="2971800" cy="358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9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/>
          <a:lstStyle/>
          <a:p>
            <a:r>
              <a:rPr lang="en-US" dirty="0" smtClean="0"/>
              <a:t>Photography / Field Survey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828800"/>
            <a:ext cx="3505200" cy="4648200"/>
          </a:xfrm>
        </p:spPr>
        <p:txBody>
          <a:bodyPr/>
          <a:lstStyle/>
          <a:p>
            <a:r>
              <a:rPr lang="en-US" sz="3000" dirty="0" err="1" smtClean="0"/>
              <a:t>Mercyhurst</a:t>
            </a:r>
            <a:r>
              <a:rPr lang="en-US" sz="3000" dirty="0" smtClean="0"/>
              <a:t> students photographed approx. 500 resources 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3000" dirty="0" smtClean="0"/>
              <a:t>Wise - additional 300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1981200"/>
            <a:ext cx="508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59710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Reed Mansion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8710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305800" cy="990600"/>
          </a:xfrm>
        </p:spPr>
        <p:txBody>
          <a:bodyPr/>
          <a:lstStyle/>
          <a:p>
            <a:r>
              <a:rPr lang="en-US" sz="4000" dirty="0" smtClean="0"/>
              <a:t>PHMC Access Database 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8763000" cy="2209800"/>
          </a:xfrm>
        </p:spPr>
        <p:txBody>
          <a:bodyPr/>
          <a:lstStyle/>
          <a:p>
            <a:r>
              <a:rPr lang="en-US" dirty="0" smtClean="0"/>
              <a:t>Information updated </a:t>
            </a:r>
          </a:p>
          <a:p>
            <a:r>
              <a:rPr lang="en-US" dirty="0" smtClean="0"/>
              <a:t>Approximately 3,500 most significant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30" y="2755174"/>
            <a:ext cx="5105400" cy="384931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2825" r="14378" b="8755"/>
          <a:stretch/>
        </p:blipFill>
        <p:spPr bwMode="auto">
          <a:xfrm>
            <a:off x="239137" y="2785654"/>
            <a:ext cx="3511035" cy="38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6096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Fairview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39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3581400" cy="2819400"/>
          </a:xfrm>
        </p:spPr>
        <p:txBody>
          <a:bodyPr/>
          <a:lstStyle/>
          <a:p>
            <a:r>
              <a:rPr lang="en-US" dirty="0" smtClean="0"/>
              <a:t>GIS* Classification&amp; Mapping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3598620"/>
            <a:ext cx="8153400" cy="3259380"/>
          </a:xfrm>
        </p:spPr>
        <p:txBody>
          <a:bodyPr/>
          <a:lstStyle/>
          <a:p>
            <a:r>
              <a:rPr lang="en-US" dirty="0" smtClean="0"/>
              <a:t>Existing Co. GIS Data</a:t>
            </a:r>
          </a:p>
          <a:p>
            <a:r>
              <a:rPr lang="en-US" dirty="0" smtClean="0"/>
              <a:t>Existing Co. Tax Assessment</a:t>
            </a:r>
          </a:p>
          <a:p>
            <a:r>
              <a:rPr lang="en-US" dirty="0" smtClean="0"/>
              <a:t>31,370 properties pre-1940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500" t="23704" r="20128" b="44331"/>
          <a:stretch/>
        </p:blipFill>
        <p:spPr>
          <a:xfrm>
            <a:off x="3581400" y="1"/>
            <a:ext cx="5486400" cy="3461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60198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</a:t>
            </a:r>
            <a:r>
              <a:rPr lang="en-US" sz="2800" dirty="0"/>
              <a:t>Geographical Information </a:t>
            </a:r>
            <a:r>
              <a:rPr lang="en-US" sz="2800" dirty="0" smtClean="0"/>
              <a:t>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455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2014 </a:t>
            </a:r>
            <a:r>
              <a:rPr lang="en-US" alt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Erie</a:t>
            </a:r>
            <a:br>
              <a:rPr lang="en-US" alt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Historic Resource Survey</a:t>
            </a:r>
            <a:br>
              <a:rPr lang="en-US" alt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en-US" altLang="en-US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924800" cy="3886200"/>
          </a:xfrm>
        </p:spPr>
        <p:txBody>
          <a:bodyPr/>
          <a:lstStyle/>
          <a:p>
            <a:r>
              <a:rPr lang="en-US" dirty="0" smtClean="0"/>
              <a:t>A County-wide survey of:</a:t>
            </a:r>
          </a:p>
          <a:p>
            <a:pPr lvl="1"/>
            <a:r>
              <a:rPr lang="en-US" dirty="0" smtClean="0"/>
              <a:t>All 38 municipalities </a:t>
            </a:r>
          </a:p>
          <a:p>
            <a:pPr lvl="1"/>
            <a:r>
              <a:rPr lang="en-US" dirty="0" smtClean="0"/>
              <a:t>over 31,000 buildings</a:t>
            </a:r>
          </a:p>
          <a:p>
            <a:pPr lvl="1"/>
            <a:r>
              <a:rPr lang="en-US" dirty="0" smtClean="0"/>
              <a:t>25 Historic Districts</a:t>
            </a:r>
          </a:p>
        </p:txBody>
      </p:sp>
    </p:spTree>
    <p:extLst>
      <p:ext uri="{BB962C8B-B14F-4D97-AF65-F5344CB8AC3E}">
        <p14:creationId xmlns:p14="http://schemas.microsoft.com/office/powerpoint/2010/main" val="1050309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6096000" cy="1143000"/>
          </a:xfrm>
        </p:spPr>
        <p:txBody>
          <a:bodyPr/>
          <a:lstStyle/>
          <a:p>
            <a:r>
              <a:rPr lang="en-US" dirty="0" smtClean="0"/>
              <a:t>Photograph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46" y="2362200"/>
            <a:ext cx="4495800" cy="4114800"/>
          </a:xfrm>
        </p:spPr>
        <p:txBody>
          <a:bodyPr/>
          <a:lstStyle/>
          <a:p>
            <a:r>
              <a:rPr lang="en-US" dirty="0" smtClean="0"/>
              <a:t>Co. Assessor’s Website</a:t>
            </a:r>
          </a:p>
          <a:p>
            <a:pPr lvl="1"/>
            <a:r>
              <a:rPr lang="en-US" dirty="0" smtClean="0"/>
              <a:t>Photos dated 2008 to 2014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99" t="11390" r="50727" b="25419"/>
          <a:stretch/>
        </p:blipFill>
        <p:spPr>
          <a:xfrm>
            <a:off x="4495801" y="1925320"/>
            <a:ext cx="4617720" cy="47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50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8925" r="10942" b="10800"/>
          <a:stretch/>
        </p:blipFill>
        <p:spPr bwMode="auto">
          <a:xfrm>
            <a:off x="5383" y="0"/>
            <a:ext cx="9138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477000" cy="1143000"/>
          </a:xfrm>
        </p:spPr>
        <p:txBody>
          <a:bodyPr/>
          <a:lstStyle/>
          <a:p>
            <a:r>
              <a:rPr lang="en-US" dirty="0" smtClean="0"/>
              <a:t>Architectural Classification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724400"/>
          </a:xfrm>
        </p:spPr>
        <p:txBody>
          <a:bodyPr/>
          <a:lstStyle/>
          <a:p>
            <a:r>
              <a:rPr lang="en-US" dirty="0" smtClean="0"/>
              <a:t>Significance </a:t>
            </a:r>
            <a:endParaRPr lang="en-US" dirty="0"/>
          </a:p>
          <a:p>
            <a:pPr lvl="1"/>
            <a:r>
              <a:rPr lang="en-US" sz="2400" dirty="0" smtClean="0"/>
              <a:t>Exterior </a:t>
            </a:r>
            <a:endParaRPr lang="en-US" sz="2400" dirty="0"/>
          </a:p>
          <a:p>
            <a:pPr lvl="1"/>
            <a:r>
              <a:rPr lang="en-US" sz="2400" dirty="0"/>
              <a:t>No historic research</a:t>
            </a:r>
          </a:p>
          <a:p>
            <a:r>
              <a:rPr lang="en-US" dirty="0"/>
              <a:t>Integrity </a:t>
            </a:r>
          </a:p>
          <a:p>
            <a:r>
              <a:rPr lang="en-US" dirty="0"/>
              <a:t>5 </a:t>
            </a:r>
            <a:r>
              <a:rPr lang="en-US" dirty="0" smtClean="0"/>
              <a:t>Levels (Class 1-5)</a:t>
            </a:r>
          </a:p>
          <a:p>
            <a:r>
              <a:rPr lang="en-US" dirty="0" smtClean="0"/>
              <a:t>National Register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24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3276600" cy="1143000"/>
          </a:xfrm>
        </p:spPr>
        <p:txBody>
          <a:bodyPr/>
          <a:lstStyle/>
          <a:p>
            <a:r>
              <a:rPr lang="en-US" dirty="0" smtClean="0"/>
              <a:t>Class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581400" cy="4876800"/>
          </a:xfrm>
        </p:spPr>
        <p:txBody>
          <a:bodyPr/>
          <a:lstStyle/>
          <a:p>
            <a:r>
              <a:rPr lang="en-US" dirty="0" smtClean="0"/>
              <a:t>Most Significant </a:t>
            </a:r>
            <a:r>
              <a:rPr lang="en-US" dirty="0"/>
              <a:t>R</a:t>
            </a:r>
            <a:r>
              <a:rPr lang="en-US" dirty="0" smtClean="0"/>
              <a:t>esources</a:t>
            </a:r>
          </a:p>
          <a:p>
            <a:pPr lvl="1"/>
            <a:r>
              <a:rPr lang="en-US" u="sng" dirty="0" smtClean="0"/>
              <a:t>Listed</a:t>
            </a:r>
            <a:r>
              <a:rPr lang="en-US" dirty="0" smtClean="0"/>
              <a:t> on National Register 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u="sng" dirty="0" smtClean="0"/>
              <a:t>Determined eligible</a:t>
            </a:r>
            <a:r>
              <a:rPr lang="en-US" dirty="0" smtClean="0"/>
              <a:t> for NR</a:t>
            </a:r>
          </a:p>
          <a:p>
            <a:r>
              <a:rPr lang="en-US" dirty="0" smtClean="0"/>
              <a:t>543 Properties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56700" y="5024735"/>
            <a:ext cx="485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221 West 6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St.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4"/>
          <a:stretch/>
        </p:blipFill>
        <p:spPr>
          <a:xfrm>
            <a:off x="3574928" y="152400"/>
            <a:ext cx="545001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06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648200" cy="1143000"/>
          </a:xfrm>
        </p:spPr>
        <p:txBody>
          <a:bodyPr/>
          <a:lstStyle/>
          <a:p>
            <a:r>
              <a:rPr lang="en-US" dirty="0" smtClean="0"/>
              <a:t>Class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4958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Significant </a:t>
            </a:r>
            <a:r>
              <a:rPr lang="en-US" dirty="0"/>
              <a:t>R</a:t>
            </a:r>
            <a:r>
              <a:rPr lang="en-US" dirty="0" smtClean="0"/>
              <a:t>esources</a:t>
            </a:r>
          </a:p>
          <a:p>
            <a:pPr lvl="1"/>
            <a:r>
              <a:rPr lang="en-US" u="sng" dirty="0" smtClean="0"/>
              <a:t>Potentially</a:t>
            </a:r>
            <a:r>
              <a:rPr lang="en-US" dirty="0" smtClean="0"/>
              <a:t> eligible for the National Register</a:t>
            </a:r>
          </a:p>
          <a:p>
            <a:pPr lvl="1"/>
            <a:r>
              <a:rPr lang="en-US" dirty="0" smtClean="0"/>
              <a:t>Architecturally significant</a:t>
            </a:r>
          </a:p>
          <a:p>
            <a:r>
              <a:rPr lang="en-US" dirty="0" smtClean="0"/>
              <a:t>397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4454" y="5177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1605 South Shore Drive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/>
          <a:stretch/>
        </p:blipFill>
        <p:spPr>
          <a:xfrm>
            <a:off x="4254338" y="1447799"/>
            <a:ext cx="4737262" cy="37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35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3505200" cy="1143000"/>
          </a:xfrm>
        </p:spPr>
        <p:txBody>
          <a:bodyPr/>
          <a:lstStyle/>
          <a:p>
            <a:r>
              <a:rPr lang="en-US" dirty="0" smtClean="0"/>
              <a:t>Class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343400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Locally Significant </a:t>
            </a:r>
            <a:r>
              <a:rPr lang="en-US" dirty="0"/>
              <a:t>B</a:t>
            </a:r>
            <a:r>
              <a:rPr lang="en-US" dirty="0" smtClean="0"/>
              <a:t>uildings </a:t>
            </a:r>
          </a:p>
          <a:p>
            <a:pPr lvl="1"/>
            <a:r>
              <a:rPr lang="en-US" dirty="0" smtClean="0"/>
              <a:t>May not meet NR criteria</a:t>
            </a:r>
          </a:p>
          <a:p>
            <a:pPr lvl="1"/>
            <a:r>
              <a:rPr lang="en-US" dirty="0" smtClean="0"/>
              <a:t>Fine Example</a:t>
            </a:r>
          </a:p>
          <a:p>
            <a:pPr lvl="1"/>
            <a:r>
              <a:rPr lang="en-US" dirty="0" smtClean="0"/>
              <a:t>Contributes to potential HD</a:t>
            </a:r>
          </a:p>
          <a:p>
            <a:pPr lvl="1"/>
            <a:r>
              <a:rPr lang="en-US" dirty="0" smtClean="0"/>
              <a:t>Intact</a:t>
            </a:r>
          </a:p>
          <a:p>
            <a:r>
              <a:rPr lang="en-US" dirty="0" smtClean="0"/>
              <a:t>2,557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4872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4226 Sassafras St.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53" y="1436370"/>
            <a:ext cx="4566407" cy="33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9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4953000" cy="1143000"/>
          </a:xfrm>
        </p:spPr>
        <p:txBody>
          <a:bodyPr/>
          <a:lstStyle/>
          <a:p>
            <a:r>
              <a:rPr lang="en-US" dirty="0" smtClean="0"/>
              <a:t>Class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419600" cy="48006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Not Architecturally Significant </a:t>
            </a:r>
          </a:p>
          <a:p>
            <a:pPr lvl="1"/>
            <a:r>
              <a:rPr lang="en-US" sz="2600" u="sng" dirty="0" smtClean="0"/>
              <a:t>Do not</a:t>
            </a:r>
            <a:r>
              <a:rPr lang="en-US" sz="2600" dirty="0" smtClean="0"/>
              <a:t> individually meet National Register Criteria </a:t>
            </a:r>
          </a:p>
          <a:p>
            <a:pPr lvl="2"/>
            <a:r>
              <a:rPr lang="en-US" dirty="0" smtClean="0"/>
              <a:t>Integrity issues</a:t>
            </a:r>
          </a:p>
          <a:p>
            <a:pPr lvl="2"/>
            <a:r>
              <a:rPr lang="en-US" dirty="0" smtClean="0"/>
              <a:t>Vernacular </a:t>
            </a:r>
          </a:p>
          <a:p>
            <a:pPr lvl="1"/>
            <a:r>
              <a:rPr lang="en-US" sz="2600" u="sng" dirty="0" smtClean="0"/>
              <a:t>Could contribute </a:t>
            </a:r>
            <a:r>
              <a:rPr lang="en-US" sz="2600" dirty="0" smtClean="0"/>
              <a:t>to Historic District</a:t>
            </a:r>
          </a:p>
          <a:p>
            <a:r>
              <a:rPr lang="en-US" sz="3000" dirty="0" smtClean="0"/>
              <a:t>15,636 Properties 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8"/>
          <a:stretch/>
        </p:blipFill>
        <p:spPr>
          <a:xfrm>
            <a:off x="4724401" y="1443335"/>
            <a:ext cx="4282068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5177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258 East 29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St.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8450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Class 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862" y="1295400"/>
            <a:ext cx="7138737" cy="2590800"/>
          </a:xfrm>
        </p:spPr>
        <p:txBody>
          <a:bodyPr/>
          <a:lstStyle/>
          <a:p>
            <a:r>
              <a:rPr lang="en-US" sz="3000" dirty="0" smtClean="0"/>
              <a:t>Least Architecturally Significant</a:t>
            </a:r>
          </a:p>
          <a:p>
            <a:pPr lvl="1"/>
            <a:r>
              <a:rPr lang="en-US" sz="2600" dirty="0" smtClean="0"/>
              <a:t>Highly </a:t>
            </a:r>
            <a:r>
              <a:rPr lang="en-US" sz="2600" dirty="0"/>
              <a:t>altered </a:t>
            </a:r>
          </a:p>
          <a:p>
            <a:r>
              <a:rPr lang="en-US" sz="3000" dirty="0" smtClean="0"/>
              <a:t>12,338 Properties 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/>
        </p:blipFill>
        <p:spPr>
          <a:xfrm>
            <a:off x="6096000" y="2459355"/>
            <a:ext cx="2971800" cy="2343150"/>
          </a:xfrm>
          <a:prstGeom prst="rect">
            <a:avLst/>
          </a:prstGeom>
        </p:spPr>
      </p:pic>
      <p:pic>
        <p:nvPicPr>
          <p:cNvPr id="5124" name="Picture 4" descr="http://www.eriecountygov.org/landisc/webimage.dbw?Project=ERIE&amp;ParcelID=16030036020600&amp;Image=1&amp;Resize=800X6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36000" r="4316" b="6667"/>
          <a:stretch/>
        </p:blipFill>
        <p:spPr bwMode="auto">
          <a:xfrm>
            <a:off x="304800" y="3581400"/>
            <a:ext cx="6144162" cy="29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93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t="50000" r="30025" b="22200"/>
          <a:stretch/>
        </p:blipFill>
        <p:spPr bwMode="auto">
          <a:xfrm>
            <a:off x="428336" y="228600"/>
            <a:ext cx="85420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9000" r="26712" b="15349"/>
          <a:stretch/>
        </p:blipFill>
        <p:spPr bwMode="auto">
          <a:xfrm>
            <a:off x="441671" y="3657600"/>
            <a:ext cx="4042410" cy="26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15300" r="10001" b="11524"/>
          <a:stretch/>
        </p:blipFill>
        <p:spPr bwMode="auto">
          <a:xfrm>
            <a:off x="5011969" y="3669030"/>
            <a:ext cx="3958442" cy="26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 rot="10800000" flipH="1" flipV="1">
            <a:off x="441671" y="6096000"/>
            <a:ext cx="8164971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400" dirty="0" smtClean="0"/>
              <a:t>Lawrence Park			Conneaut Twp.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9161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Classifications Mapped!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65738"/>
            <a:ext cx="2819400" cy="329686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23158" r="18152" b="9938"/>
          <a:stretch/>
        </p:blipFill>
        <p:spPr>
          <a:xfrm>
            <a:off x="3200400" y="1828800"/>
            <a:ext cx="576349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08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1" t="33727" r="29780" b="16133"/>
          <a:stretch/>
        </p:blipFill>
        <p:spPr bwMode="auto">
          <a:xfrm>
            <a:off x="128955" y="152400"/>
            <a:ext cx="8938845" cy="634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81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Survey Sponsors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Preservation Erie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Erie County Gaming Revenue Authority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Perry 200 Bicentennial Committee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Erie Community Foundation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West Sixth Street HD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32899" r="7085" b="33719"/>
          <a:stretch>
            <a:fillRect/>
          </a:stretch>
        </p:blipFill>
        <p:spPr bwMode="auto">
          <a:xfrm>
            <a:off x="154634" y="1066800"/>
            <a:ext cx="8839200" cy="31242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4876800" y="4400057"/>
            <a:ext cx="3656441" cy="23640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4634" y="3275363"/>
            <a:ext cx="4264966" cy="3488771"/>
            <a:chOff x="0" y="0"/>
            <a:chExt cx="3409950" cy="2524125"/>
          </a:xfrm>
        </p:grpSpPr>
        <p:pic>
          <p:nvPicPr>
            <p:cNvPr id="7" name="Picture 6" descr="http://www.eriecountygov.org/landisc/webimage.dbw?Project=ERIE&amp;ParcelID=17040017012200&amp;Image=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37" b="3361"/>
            <a:stretch/>
          </p:blipFill>
          <p:spPr bwMode="auto">
            <a:xfrm>
              <a:off x="0" y="0"/>
              <a:ext cx="3409950" cy="21964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 Box 460"/>
            <p:cNvSpPr txBox="1"/>
            <p:nvPr/>
          </p:nvSpPr>
          <p:spPr>
            <a:xfrm>
              <a:off x="40100" y="2171700"/>
              <a:ext cx="3333750" cy="3524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chemeClr val="tx1"/>
                  </a:solidFill>
                  <a:effectLst/>
                  <a:latin typeface="Arial"/>
                  <a:ea typeface="Times New Roman"/>
                </a:rPr>
                <a:t>558 West 6</a:t>
              </a:r>
              <a:r>
                <a:rPr lang="en-US" sz="2000" baseline="30000" dirty="0">
                  <a:solidFill>
                    <a:schemeClr val="tx1"/>
                  </a:solidFill>
                  <a:effectLst/>
                  <a:latin typeface="Arial"/>
                  <a:ea typeface="Times New Roman"/>
                </a:rPr>
                <a:t>th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Arial"/>
                  <a:ea typeface="Times New Roman"/>
                </a:rPr>
                <a:t> </a:t>
              </a:r>
              <a:r>
                <a:rPr lang="en-US" sz="2000" dirty="0" smtClean="0">
                  <a:solidFill>
                    <a:schemeClr val="tx1"/>
                  </a:solidFill>
                  <a:effectLst/>
                  <a:latin typeface="Arial"/>
                  <a:ea typeface="Times New Roman"/>
                </a:rPr>
                <a:t>Street</a:t>
              </a:r>
              <a:endParaRPr lang="en-US" sz="2000" dirty="0">
                <a:solidFill>
                  <a:schemeClr val="tx1"/>
                </a:solidFill>
                <a:effectLst/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675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West Sixth Street 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t="21200" r="27775" b="22600"/>
          <a:stretch/>
        </p:blipFill>
        <p:spPr bwMode="auto">
          <a:xfrm>
            <a:off x="914400" y="1142999"/>
            <a:ext cx="7543800" cy="542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284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44" y="0"/>
            <a:ext cx="4896556" cy="1143000"/>
          </a:xfrm>
        </p:spPr>
        <p:txBody>
          <a:bodyPr/>
          <a:lstStyle/>
          <a:p>
            <a:r>
              <a:rPr lang="en-US" dirty="0" smtClean="0"/>
              <a:t>West Park Place HD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4" y="1066800"/>
            <a:ext cx="3318933" cy="4425244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21200" r="27326" b="24000"/>
          <a:stretch/>
        </p:blipFill>
        <p:spPr bwMode="auto">
          <a:xfrm>
            <a:off x="3821416" y="1066800"/>
            <a:ext cx="516602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 b="8095"/>
          <a:stretch/>
        </p:blipFill>
        <p:spPr>
          <a:xfrm>
            <a:off x="4626429" y="4378351"/>
            <a:ext cx="3556000" cy="22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3962400" cy="1143000"/>
          </a:xfrm>
        </p:spPr>
        <p:txBody>
          <a:bodyPr/>
          <a:lstStyle/>
          <a:p>
            <a:r>
              <a:rPr lang="en-US" dirty="0" smtClean="0"/>
              <a:t>Federal Row HD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5219700" cy="347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1981200"/>
            <a:ext cx="21336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Existing HD boundary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500" y="467770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Recommendation: maintain existing boundary </a:t>
            </a:r>
            <a:endParaRPr lang="en-US" dirty="0">
              <a:latin typeface="+mn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36200" r="44313" b="26400"/>
          <a:stretch/>
        </p:blipFill>
        <p:spPr bwMode="auto">
          <a:xfrm>
            <a:off x="3925339" y="95250"/>
            <a:ext cx="5115791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908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21</a:t>
            </a:r>
            <a:r>
              <a:rPr lang="en-US" baseline="30000" dirty="0" smtClean="0"/>
              <a:t>st</a:t>
            </a:r>
            <a:r>
              <a:rPr lang="en-US" dirty="0" smtClean="0"/>
              <a:t> Street HD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b="16733"/>
          <a:stretch/>
        </p:blipFill>
        <p:spPr>
          <a:xfrm>
            <a:off x="174978" y="2277694"/>
            <a:ext cx="5921022" cy="4404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12222"/>
          <a:stretch/>
        </p:blipFill>
        <p:spPr>
          <a:xfrm>
            <a:off x="5404412" y="228600"/>
            <a:ext cx="356461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467770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Recommendation: maintain existing boundary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8528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E. 12</a:t>
            </a:r>
            <a:r>
              <a:rPr lang="en-US" baseline="30000" dirty="0" smtClean="0"/>
              <a:t>th</a:t>
            </a:r>
            <a:r>
              <a:rPr lang="en-US" dirty="0" smtClean="0"/>
              <a:t> Street 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t="29881" r="28225" b="11492"/>
          <a:stretch/>
        </p:blipFill>
        <p:spPr bwMode="auto">
          <a:xfrm>
            <a:off x="762000" y="1066799"/>
            <a:ext cx="7239000" cy="548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832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10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7" t="29600" r="30813" b="17000"/>
          <a:stretch/>
        </p:blipFill>
        <p:spPr bwMode="auto">
          <a:xfrm>
            <a:off x="666663" y="1600200"/>
            <a:ext cx="734602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702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Adamstown HD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35800" r="27775" b="6800"/>
          <a:stretch/>
        </p:blipFill>
        <p:spPr bwMode="auto">
          <a:xfrm>
            <a:off x="41910" y="1600200"/>
            <a:ext cx="6705600" cy="502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riecountygov.org/landisc/webimage.dbw?Project=ERIE&amp;ParcelID=14011016021400&amp;Image=1&amp;Resize=800X6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47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96200" cy="990600"/>
          </a:xfrm>
        </p:spPr>
        <p:txBody>
          <a:bodyPr/>
          <a:lstStyle/>
          <a:p>
            <a:r>
              <a:rPr lang="en-US" dirty="0" smtClean="0"/>
              <a:t>Adamstown HD (DOE 1995)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8550" y="1981200"/>
            <a:ext cx="1619250" cy="4114800"/>
          </a:xfrm>
        </p:spPr>
        <p:txBody>
          <a:bodyPr/>
          <a:lstStyle/>
          <a:p>
            <a:r>
              <a:rPr lang="en-US" sz="2400" dirty="0" smtClean="0"/>
              <a:t>Pursue NR Listing</a:t>
            </a:r>
            <a:endParaRPr lang="en-US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t="21600" r="29125" b="23200"/>
          <a:stretch/>
        </p:blipFill>
        <p:spPr bwMode="auto">
          <a:xfrm>
            <a:off x="228599" y="1066800"/>
            <a:ext cx="72199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 bwMode="auto">
          <a:xfrm>
            <a:off x="5435600" y="1087120"/>
            <a:ext cx="873760" cy="396240"/>
          </a:xfrm>
          <a:custGeom>
            <a:avLst/>
            <a:gdLst>
              <a:gd name="connsiteX0" fmla="*/ 0 w 873760"/>
              <a:gd name="connsiteY0" fmla="*/ 111760 h 396240"/>
              <a:gd name="connsiteX1" fmla="*/ 152400 w 873760"/>
              <a:gd name="connsiteY1" fmla="*/ 396240 h 396240"/>
              <a:gd name="connsiteX2" fmla="*/ 873760 w 873760"/>
              <a:gd name="connsiteY2" fmla="*/ 0 h 396240"/>
              <a:gd name="connsiteX3" fmla="*/ 294640 w 873760"/>
              <a:gd name="connsiteY3" fmla="*/ 1016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60" h="396240">
                <a:moveTo>
                  <a:pt x="0" y="111760"/>
                </a:moveTo>
                <a:lnTo>
                  <a:pt x="152400" y="396240"/>
                </a:lnTo>
                <a:lnTo>
                  <a:pt x="873760" y="0"/>
                </a:lnTo>
                <a:lnTo>
                  <a:pt x="294640" y="10160"/>
                </a:lnTo>
              </a:path>
            </a:pathLst>
          </a:custGeom>
          <a:solidFill>
            <a:srgbClr val="99FF66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76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Lakeside HD (DOE 1995)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1942 </a:t>
            </a:r>
            <a:r>
              <a:rPr lang="en-US" dirty="0" err="1" smtClean="0"/>
              <a:t>Lza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2" t="42800" r="38688" b="6400"/>
          <a:stretch/>
        </p:blipFill>
        <p:spPr bwMode="auto">
          <a:xfrm>
            <a:off x="2514600" y="1143000"/>
            <a:ext cx="6477000" cy="563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riecountygov.org/landisc/webimage.dbw?Project=ERIE&amp;ParcelID=14011020010000&amp;Image=1&amp;Resize=800X6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10469" r="36370" b="26864"/>
          <a:stretch/>
        </p:blipFill>
        <p:spPr bwMode="auto">
          <a:xfrm>
            <a:off x="201930" y="1605490"/>
            <a:ext cx="3300649" cy="25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191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1942 Lakeside Dr.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3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5125" r="9626" b="126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1066800"/>
          </a:xfrm>
        </p:spPr>
        <p:txBody>
          <a:bodyPr/>
          <a:lstStyle/>
          <a:p>
            <a:r>
              <a:rPr lang="en-US" dirty="0" smtClean="0"/>
              <a:t>Project Management &amp;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429000"/>
          </a:xfrm>
        </p:spPr>
        <p:txBody>
          <a:bodyPr/>
          <a:lstStyle/>
          <a:p>
            <a:r>
              <a:rPr lang="en-US" dirty="0" smtClean="0"/>
              <a:t>Preservation Erie</a:t>
            </a:r>
          </a:p>
          <a:p>
            <a:pPr lvl="1"/>
            <a:r>
              <a:rPr lang="en-US" dirty="0" smtClean="0"/>
              <a:t>Staff/Board Members</a:t>
            </a:r>
          </a:p>
          <a:p>
            <a:pPr lvl="1"/>
            <a:r>
              <a:rPr lang="en-US" dirty="0" err="1" smtClean="0"/>
              <a:t>Mercyhurst</a:t>
            </a:r>
            <a:r>
              <a:rPr lang="en-US" dirty="0" smtClean="0"/>
              <a:t> </a:t>
            </a:r>
            <a:r>
              <a:rPr lang="en-US" dirty="0"/>
              <a:t>University</a:t>
            </a:r>
          </a:p>
          <a:p>
            <a:pPr lvl="1"/>
            <a:r>
              <a:rPr lang="en-US" dirty="0"/>
              <a:t>County Historical Societies </a:t>
            </a:r>
          </a:p>
          <a:p>
            <a:pPr lvl="1"/>
            <a:r>
              <a:rPr lang="en-US" dirty="0"/>
              <a:t>Volunteers</a:t>
            </a:r>
          </a:p>
          <a:p>
            <a:r>
              <a:rPr lang="en-US" dirty="0" smtClean="0"/>
              <a:t>Wise Preservation Planning LLC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4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 smtClean="0"/>
              <a:t>Lakeside 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0" y="1981200"/>
            <a:ext cx="15240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“Local” Historic District Option</a:t>
            </a:r>
            <a:endParaRPr 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6" t="14001" r="28000" b="16466"/>
          <a:stretch/>
        </p:blipFill>
        <p:spPr bwMode="auto">
          <a:xfrm>
            <a:off x="1394460" y="1066800"/>
            <a:ext cx="6073140" cy="544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457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20000" cy="1143000"/>
          </a:xfrm>
        </p:spPr>
        <p:txBody>
          <a:bodyPr/>
          <a:lstStyle/>
          <a:p>
            <a:r>
              <a:rPr lang="en-US" dirty="0" smtClean="0"/>
              <a:t>Glenwood Hills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2" t="17200" r="28563" b="16400"/>
          <a:stretch/>
        </p:blipFill>
        <p:spPr bwMode="auto">
          <a:xfrm>
            <a:off x="76200" y="1219200"/>
            <a:ext cx="6172200" cy="536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riecountygov.org/landisc/webimage.dbw?Project=ERIE&amp;ParcelID=18053039050000&amp;Image=1&amp;Resize=800X6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4330" b="22639"/>
          <a:stretch/>
        </p:blipFill>
        <p:spPr bwMode="auto">
          <a:xfrm>
            <a:off x="4640610" y="381000"/>
            <a:ext cx="438541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37338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DOE 2000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Recommendation: Pursue NR nomination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436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467600" cy="914400"/>
          </a:xfrm>
        </p:spPr>
        <p:txBody>
          <a:bodyPr/>
          <a:lstStyle/>
          <a:p>
            <a:r>
              <a:rPr lang="en-US" dirty="0" smtClean="0"/>
              <a:t>Dobbins &amp; Dunlap Subdivision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00" y="1981200"/>
            <a:ext cx="2514600" cy="4114800"/>
          </a:xfrm>
        </p:spPr>
        <p:txBody>
          <a:bodyPr/>
          <a:lstStyle/>
          <a:p>
            <a:r>
              <a:rPr lang="en-US" sz="2400" dirty="0" smtClean="0"/>
              <a:t>Not </a:t>
            </a:r>
            <a:r>
              <a:rPr lang="en-US" sz="2400" dirty="0" err="1" smtClean="0"/>
              <a:t>Evaulated</a:t>
            </a:r>
            <a:endParaRPr lang="en-US" sz="2400" dirty="0" smtClean="0"/>
          </a:p>
          <a:p>
            <a:r>
              <a:rPr lang="en-US" sz="2400" dirty="0" smtClean="0"/>
              <a:t>Not thought eligible</a:t>
            </a:r>
          </a:p>
          <a:p>
            <a:r>
              <a:rPr lang="en-US" sz="2400" dirty="0" smtClean="0"/>
              <a:t>No Action</a:t>
            </a:r>
            <a:endParaRPr lang="en-US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2" t="20800" r="30025" b="8801"/>
          <a:stretch/>
        </p:blipFill>
        <p:spPr bwMode="auto">
          <a:xfrm>
            <a:off x="685800" y="1143000"/>
            <a:ext cx="5562600" cy="530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634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dirty="0" smtClean="0"/>
              <a:t>Academy HD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2" t="21800" r="29012" b="8400"/>
          <a:stretch/>
        </p:blipFill>
        <p:spPr bwMode="auto">
          <a:xfrm>
            <a:off x="457200" y="1143000"/>
            <a:ext cx="5791200" cy="534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eriecountygov.org/landisc/webimage.dbw?Project=ERIE&amp;ParcelID=18053036011000&amp;Image=1&amp;Resize=800X6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14881" r="3323" b="4765"/>
          <a:stretch/>
        </p:blipFill>
        <p:spPr bwMode="auto">
          <a:xfrm>
            <a:off x="5410200" y="4267200"/>
            <a:ext cx="3628461" cy="24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5600" y="16002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Potential HD unevaluated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Pursue DOE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8652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20000" cy="914400"/>
          </a:xfrm>
        </p:spPr>
        <p:txBody>
          <a:bodyPr/>
          <a:lstStyle/>
          <a:p>
            <a:r>
              <a:rPr lang="en-US" dirty="0" smtClean="0"/>
              <a:t>Glenwood HD (proposed)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31852" r="33125" b="11759"/>
          <a:stretch/>
        </p:blipFill>
        <p:spPr bwMode="auto">
          <a:xfrm>
            <a:off x="1219200" y="1295400"/>
            <a:ext cx="6324600" cy="524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592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543800" cy="990600"/>
          </a:xfrm>
        </p:spPr>
        <p:txBody>
          <a:bodyPr/>
          <a:lstStyle/>
          <a:p>
            <a:r>
              <a:rPr lang="en-US" dirty="0" smtClean="0"/>
              <a:t>Glenwood 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1981200"/>
            <a:ext cx="2057400" cy="4114800"/>
          </a:xfrm>
        </p:spPr>
        <p:txBody>
          <a:bodyPr/>
          <a:lstStyle/>
          <a:p>
            <a:r>
              <a:rPr lang="en-US" sz="2400" dirty="0" smtClean="0"/>
              <a:t>Potential District</a:t>
            </a:r>
          </a:p>
          <a:p>
            <a:r>
              <a:rPr lang="en-US" sz="2400" dirty="0" smtClean="0"/>
              <a:t>Pursue DOE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t="27800" r="36775" b="21200"/>
          <a:stretch/>
        </p:blipFill>
        <p:spPr bwMode="auto">
          <a:xfrm>
            <a:off x="304800" y="1142999"/>
            <a:ext cx="6400800" cy="540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29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dirty="0" smtClean="0"/>
              <a:t>Frontier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2743200"/>
            <a:ext cx="990600" cy="3810000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t="27400" r="32837" b="17000"/>
          <a:stretch/>
        </p:blipFill>
        <p:spPr bwMode="auto">
          <a:xfrm>
            <a:off x="380999" y="1143000"/>
            <a:ext cx="654388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352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St. Industrial Corridor 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0" y="1981200"/>
            <a:ext cx="1828800" cy="4114800"/>
          </a:xfrm>
        </p:spPr>
        <p:txBody>
          <a:bodyPr/>
          <a:lstStyle/>
          <a:p>
            <a:r>
              <a:rPr lang="en-US" sz="2400" dirty="0" smtClean="0"/>
              <a:t>Potential HD</a:t>
            </a:r>
          </a:p>
          <a:p>
            <a:r>
              <a:rPr lang="en-US" sz="2400" dirty="0" smtClean="0"/>
              <a:t>PHMC Review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7800" r="32725" b="26400"/>
          <a:stretch/>
        </p:blipFill>
        <p:spPr bwMode="auto">
          <a:xfrm>
            <a:off x="152400" y="1371600"/>
            <a:ext cx="713817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563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Frontier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0" y="1676400"/>
            <a:ext cx="2362200" cy="4419600"/>
          </a:xfrm>
        </p:spPr>
        <p:txBody>
          <a:bodyPr/>
          <a:lstStyle/>
          <a:p>
            <a:r>
              <a:rPr lang="en-US" sz="2400" dirty="0" smtClean="0"/>
              <a:t>District determined not eligible</a:t>
            </a:r>
          </a:p>
          <a:p>
            <a:r>
              <a:rPr lang="en-US" sz="2400" dirty="0" smtClean="0"/>
              <a:t>Pursue DOE within 20 years.</a:t>
            </a: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6800" r="33062" b="17000"/>
          <a:stretch/>
        </p:blipFill>
        <p:spPr bwMode="auto">
          <a:xfrm>
            <a:off x="152400" y="1018148"/>
            <a:ext cx="6705600" cy="549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329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/>
              <a:t>Corry 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5" t="19200" r="27437" b="6599"/>
          <a:stretch/>
        </p:blipFill>
        <p:spPr bwMode="auto">
          <a:xfrm>
            <a:off x="1371600" y="956308"/>
            <a:ext cx="5867400" cy="556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30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Wise Preservation Planning LLC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National Register Nominations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Historic Resource Impact Studies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Historic Resource Structure Reports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General Preservation Planning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Historic Resource Surveys 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112721"/>
            <a:ext cx="183676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1"/>
            <a:ext cx="4114800" cy="761999"/>
          </a:xfrm>
        </p:spPr>
        <p:txBody>
          <a:bodyPr/>
          <a:lstStyle/>
          <a:p>
            <a:r>
              <a:rPr lang="en-US" dirty="0" smtClean="0"/>
              <a:t>North East HD</a:t>
            </a:r>
            <a:endParaRPr lang="en-US" dirty="0"/>
          </a:p>
        </p:txBody>
      </p:sp>
      <p:pic>
        <p:nvPicPr>
          <p:cNvPr id="2050" name="Picture 2" descr="http://eriebuildings.info/images/districts/hd23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895380" cy="573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riecountygov.org/landisc/webimage.dbw?Project=ERIE&amp;ParcelID=36005031001400&amp;Image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 bwMode="auto">
          <a:xfrm>
            <a:off x="4971580" y="228600"/>
            <a:ext cx="4180040" cy="24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riecountygov.org/landisc/webimage.dbw?Project=ERIE&amp;ParcelID=35002019000100&amp;Image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22384" b="17401"/>
          <a:stretch/>
        </p:blipFill>
        <p:spPr bwMode="auto">
          <a:xfrm>
            <a:off x="5393220" y="4114800"/>
            <a:ext cx="3336760" cy="2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1580" y="3049285"/>
            <a:ext cx="4020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Recommendation: maintain existing boundary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24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/>
              <a:t>Union City 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905000"/>
            <a:ext cx="2133600" cy="4191000"/>
          </a:xfrm>
        </p:spPr>
        <p:txBody>
          <a:bodyPr/>
          <a:lstStyle/>
          <a:p>
            <a:r>
              <a:rPr lang="en-US" sz="2400" dirty="0" smtClean="0"/>
              <a:t>Consider Boundary Expansion</a:t>
            </a:r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5" t="24200" r="34212" b="20600"/>
          <a:stretch/>
        </p:blipFill>
        <p:spPr bwMode="auto">
          <a:xfrm>
            <a:off x="76200" y="990600"/>
            <a:ext cx="593598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500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Waterford Borough HD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" t="25185" r="64792" b="22222"/>
          <a:stretch/>
        </p:blipFill>
        <p:spPr>
          <a:xfrm>
            <a:off x="381000" y="1704668"/>
            <a:ext cx="5334000" cy="4886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26155"/>
          <a:stretch/>
        </p:blipFill>
        <p:spPr>
          <a:xfrm>
            <a:off x="4843272" y="3276600"/>
            <a:ext cx="4101084" cy="2057400"/>
          </a:xfrm>
          <a:prstGeom prst="rect">
            <a:avLst/>
          </a:prstGeom>
        </p:spPr>
      </p:pic>
      <p:pic>
        <p:nvPicPr>
          <p:cNvPr id="1026" name="Picture 2" descr="http://www.eriecountygov.org/landisc/webimage.dbw?Project=ERIE&amp;ParcelID=46009057000100&amp;Image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03" y="1072515"/>
            <a:ext cx="2755053" cy="20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5486400"/>
            <a:ext cx="3076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Recommendation: maintain existing boundary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79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Lawrence Park HD (DOE)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082040"/>
            <a:ext cx="3429000" cy="2743200"/>
          </a:xfrm>
        </p:spPr>
        <p:txBody>
          <a:bodyPr/>
          <a:lstStyle/>
          <a:p>
            <a:r>
              <a:rPr lang="en-US" dirty="0" smtClean="0"/>
              <a:t>Continue to pursue NR Nomination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17800" r="32612" b="13200"/>
          <a:stretch/>
        </p:blipFill>
        <p:spPr bwMode="auto">
          <a:xfrm>
            <a:off x="228599" y="1066800"/>
            <a:ext cx="513654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 t="8919" r="4342" b="12433"/>
          <a:stretch/>
        </p:blipFill>
        <p:spPr bwMode="auto">
          <a:xfrm>
            <a:off x="4545094" y="3657600"/>
            <a:ext cx="450365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451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Pumphouse</a:t>
            </a:r>
            <a:r>
              <a:rPr lang="en-US" dirty="0" smtClean="0"/>
              <a:t> Park HD (DOE)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2133600"/>
            <a:ext cx="2590800" cy="4038600"/>
          </a:xfrm>
        </p:spPr>
        <p:txBody>
          <a:bodyPr/>
          <a:lstStyle/>
          <a:p>
            <a:r>
              <a:rPr lang="en-US" dirty="0" smtClean="0"/>
              <a:t>DOE 2000</a:t>
            </a:r>
          </a:p>
          <a:p>
            <a:r>
              <a:rPr lang="en-US" dirty="0" smtClean="0"/>
              <a:t>No Action necessary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200" r="38463" b="10600"/>
          <a:stretch/>
        </p:blipFill>
        <p:spPr bwMode="auto">
          <a:xfrm>
            <a:off x="609600" y="1752600"/>
            <a:ext cx="4648200" cy="471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326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/>
              <a:t>Lakewood, Millcreek Twp.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1447800"/>
            <a:ext cx="2819400" cy="4648200"/>
          </a:xfrm>
        </p:spPr>
        <p:txBody>
          <a:bodyPr/>
          <a:lstStyle/>
          <a:p>
            <a:r>
              <a:rPr lang="en-US" sz="2400" dirty="0" smtClean="0"/>
              <a:t>Not Eligible</a:t>
            </a:r>
          </a:p>
          <a:p>
            <a:endParaRPr lang="en-US" sz="2400" dirty="0" smtClean="0"/>
          </a:p>
          <a:p>
            <a:r>
              <a:rPr lang="en-US" sz="2400" dirty="0" smtClean="0"/>
              <a:t>No Recommended Action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29800" r="32725" b="18591"/>
          <a:stretch/>
        </p:blipFill>
        <p:spPr bwMode="auto">
          <a:xfrm>
            <a:off x="228600" y="986790"/>
            <a:ext cx="632749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740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Girard Borough HD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2" t="17037" r="60417" b="25926"/>
          <a:stretch/>
        </p:blipFill>
        <p:spPr>
          <a:xfrm>
            <a:off x="304800" y="1600200"/>
            <a:ext cx="5682343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56" y="152400"/>
            <a:ext cx="2844800" cy="2133600"/>
          </a:xfrm>
          <a:prstGeom prst="rect">
            <a:avLst/>
          </a:prstGeom>
        </p:spPr>
      </p:pic>
      <p:pic>
        <p:nvPicPr>
          <p:cNvPr id="6" name="Picture 5" descr="C:\Users\Seth\Documents\erie-website\mhs\mh3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7500" r="8197" b="17500"/>
          <a:stretch/>
        </p:blipFill>
        <p:spPr bwMode="auto">
          <a:xfrm>
            <a:off x="6065956" y="4343400"/>
            <a:ext cx="29718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065956" y="2345204"/>
            <a:ext cx="290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Eligible for National Register 1987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Potential for expansion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26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Districts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Determined </a:t>
            </a:r>
            <a:r>
              <a:rPr lang="en-US" dirty="0"/>
              <a:t>E</a:t>
            </a:r>
            <a:r>
              <a:rPr lang="en-US" dirty="0" smtClean="0"/>
              <a:t>ligible for National Register</a:t>
            </a:r>
          </a:p>
          <a:p>
            <a:pPr lvl="1"/>
            <a:r>
              <a:rPr lang="en-US" dirty="0"/>
              <a:t>Adamstown Subdivision (</a:t>
            </a:r>
            <a:r>
              <a:rPr lang="en-US" dirty="0" smtClean="0"/>
              <a:t>1995)</a:t>
            </a:r>
          </a:p>
          <a:p>
            <a:pPr lvl="1"/>
            <a:r>
              <a:rPr lang="en-US" dirty="0" smtClean="0"/>
              <a:t>Lakeside </a:t>
            </a:r>
            <a:r>
              <a:rPr lang="en-US" dirty="0"/>
              <a:t>Subdivision (1995)</a:t>
            </a:r>
          </a:p>
          <a:p>
            <a:pPr lvl="1"/>
            <a:r>
              <a:rPr lang="en-US" dirty="0" smtClean="0"/>
              <a:t>East 12</a:t>
            </a:r>
            <a:r>
              <a:rPr lang="en-US" baseline="30000" dirty="0" smtClean="0"/>
              <a:t>th</a:t>
            </a:r>
            <a:r>
              <a:rPr lang="en-US" dirty="0" smtClean="0"/>
              <a:t> Street (1995)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Glenwood Hills (2000)</a:t>
            </a:r>
          </a:p>
          <a:p>
            <a:pPr lvl="1"/>
            <a:r>
              <a:rPr lang="en-US" dirty="0" smtClean="0"/>
              <a:t>Lower State Street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82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Districts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Ineligible or Unevaluated Districts</a:t>
            </a:r>
          </a:p>
          <a:p>
            <a:pPr lvl="1"/>
            <a:r>
              <a:rPr lang="en-US" dirty="0"/>
              <a:t>Navy Farm Subdivision </a:t>
            </a:r>
            <a:r>
              <a:rPr lang="en-US" dirty="0" smtClean="0"/>
              <a:t>HD</a:t>
            </a:r>
          </a:p>
          <a:p>
            <a:pPr lvl="1"/>
            <a:r>
              <a:rPr lang="en-US" dirty="0" smtClean="0"/>
              <a:t>Glenwood </a:t>
            </a:r>
            <a:r>
              <a:rPr lang="en-US" dirty="0"/>
              <a:t>Park HD</a:t>
            </a:r>
          </a:p>
          <a:p>
            <a:pPr lvl="1"/>
            <a:r>
              <a:rPr lang="en-US" dirty="0"/>
              <a:t>Upper State Street HD</a:t>
            </a:r>
          </a:p>
          <a:p>
            <a:pPr lvl="1"/>
            <a:r>
              <a:rPr lang="en-US" dirty="0"/>
              <a:t>East 6</a:t>
            </a:r>
            <a:r>
              <a:rPr lang="en-US" baseline="30000" dirty="0"/>
              <a:t>th</a:t>
            </a:r>
            <a:r>
              <a:rPr lang="en-US" dirty="0"/>
              <a:t> Street </a:t>
            </a:r>
            <a:r>
              <a:rPr lang="en-US" dirty="0" smtClean="0"/>
              <a:t>HD</a:t>
            </a:r>
          </a:p>
          <a:p>
            <a:r>
              <a:rPr lang="en-US" dirty="0" smtClean="0"/>
              <a:t>Potential Local Historic Districts</a:t>
            </a:r>
            <a:endParaRPr lang="en-US" dirty="0"/>
          </a:p>
          <a:p>
            <a:pPr lvl="1"/>
            <a:r>
              <a:rPr lang="en-US" dirty="0" smtClean="0"/>
              <a:t>Academy HD</a:t>
            </a:r>
          </a:p>
          <a:p>
            <a:pPr lvl="1"/>
            <a:r>
              <a:rPr lang="en-US" dirty="0" smtClean="0"/>
              <a:t>Frontier Place HD </a:t>
            </a:r>
          </a:p>
        </p:txBody>
      </p:sp>
    </p:spTree>
    <p:extLst>
      <p:ext uri="{BB962C8B-B14F-4D97-AF65-F5344CB8AC3E}">
        <p14:creationId xmlns:p14="http://schemas.microsoft.com/office/powerpoint/2010/main" val="94449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HDs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7772400" cy="4114800"/>
          </a:xfrm>
        </p:spPr>
        <p:txBody>
          <a:bodyPr/>
          <a:lstStyle/>
          <a:p>
            <a:r>
              <a:rPr lang="en-US" dirty="0" smtClean="0"/>
              <a:t>National Register District</a:t>
            </a:r>
          </a:p>
          <a:p>
            <a:pPr lvl="1"/>
            <a:r>
              <a:rPr lang="en-US" dirty="0" smtClean="0"/>
              <a:t>West 10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</a:p>
          <a:p>
            <a:pPr lvl="1"/>
            <a:r>
              <a:rPr lang="en-US" dirty="0" smtClean="0"/>
              <a:t>Glenwood Hills</a:t>
            </a:r>
          </a:p>
          <a:p>
            <a:r>
              <a:rPr lang="en-US" dirty="0" smtClean="0"/>
              <a:t>HD Considerations</a:t>
            </a:r>
          </a:p>
          <a:p>
            <a:pPr lvl="1"/>
            <a:r>
              <a:rPr lang="en-US" dirty="0" smtClean="0"/>
              <a:t>West 12</a:t>
            </a:r>
            <a:r>
              <a:rPr lang="en-US" baseline="30000" dirty="0" smtClean="0"/>
              <a:t>th</a:t>
            </a:r>
            <a:r>
              <a:rPr lang="en-US" dirty="0" smtClean="0"/>
              <a:t> Street (industrial)</a:t>
            </a:r>
          </a:p>
          <a:p>
            <a:pPr lvl="1"/>
            <a:r>
              <a:rPr lang="en-US" dirty="0" smtClean="0"/>
              <a:t>Frontier Place (denied)</a:t>
            </a:r>
          </a:p>
          <a:p>
            <a:pPr lvl="1"/>
            <a:r>
              <a:rPr lang="en-US" dirty="0" smtClean="0"/>
              <a:t>Academy (unevaluated)</a:t>
            </a:r>
          </a:p>
          <a:p>
            <a:pPr lvl="1"/>
            <a:r>
              <a:rPr lang="en-US" dirty="0" smtClean="0"/>
              <a:t>West of Academy (poss.)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r="28790" b="32471"/>
          <a:stretch/>
        </p:blipFill>
        <p:spPr>
          <a:xfrm>
            <a:off x="5715000" y="162866"/>
            <a:ext cx="3256204" cy="2732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77" y="3040768"/>
            <a:ext cx="26860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5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Erie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953" y="1981200"/>
            <a:ext cx="7772400" cy="3886200"/>
          </a:xfrm>
        </p:spPr>
        <p:txBody>
          <a:bodyPr/>
          <a:lstStyle/>
          <a:p>
            <a:r>
              <a:rPr lang="en-US" b="0" u="sng" dirty="0"/>
              <a:t>Project Focus</a:t>
            </a:r>
            <a:r>
              <a:rPr lang="en-US" b="0" dirty="0"/>
              <a:t>: </a:t>
            </a:r>
            <a:r>
              <a:rPr lang="en-US" b="0" dirty="0" smtClean="0"/>
              <a:t>County-wide Historic </a:t>
            </a:r>
            <a:r>
              <a:rPr lang="en-US" b="0" dirty="0"/>
              <a:t>Resource </a:t>
            </a:r>
            <a:r>
              <a:rPr lang="en-US" b="0" dirty="0" smtClean="0"/>
              <a:t>Survey, Inventory, Map</a:t>
            </a:r>
          </a:p>
          <a:p>
            <a:pPr marL="1371600" lvl="3" indent="0">
              <a:buNone/>
            </a:pPr>
            <a:endParaRPr lang="en-US" dirty="0"/>
          </a:p>
          <a:p>
            <a:r>
              <a:rPr lang="en-US" b="0" u="sng" dirty="0" smtClean="0"/>
              <a:t>Ultimate Goal: </a:t>
            </a:r>
            <a:r>
              <a:rPr lang="en-US" b="0" dirty="0" smtClean="0"/>
              <a:t>“Production </a:t>
            </a:r>
            <a:r>
              <a:rPr lang="en-US" b="0" dirty="0"/>
              <a:t>of a </a:t>
            </a:r>
            <a:r>
              <a:rPr lang="en-US" b="0" dirty="0" smtClean="0"/>
              <a:t>County comprehensive </a:t>
            </a:r>
            <a:r>
              <a:rPr lang="en-US" b="0" dirty="0"/>
              <a:t>historic preservation plan </a:t>
            </a:r>
            <a:r>
              <a:rPr lang="en-US" b="0" dirty="0" smtClean="0"/>
              <a:t>that </a:t>
            </a:r>
            <a:r>
              <a:rPr lang="en-US" b="0" dirty="0"/>
              <a:t>can assist </a:t>
            </a:r>
            <a:r>
              <a:rPr lang="en-US" b="0" dirty="0" smtClean="0"/>
              <a:t>in </a:t>
            </a:r>
            <a:r>
              <a:rPr lang="en-US" b="0" dirty="0"/>
              <a:t>the protection and adaptive reuse of the rich assets of greater Erie’s historic built </a:t>
            </a:r>
            <a:r>
              <a:rPr lang="en-US" b="0" dirty="0" smtClean="0"/>
              <a:t>landscape.”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8400" y="62263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– Project RFP </a:t>
            </a: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97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www.eriebuildings.info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r="25300" b="39200"/>
          <a:stretch/>
        </p:blipFill>
        <p:spPr bwMode="auto">
          <a:xfrm>
            <a:off x="228600" y="1905000"/>
            <a:ext cx="87361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525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www.eriebuildings.info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6296" r="3125"/>
          <a:stretch/>
        </p:blipFill>
        <p:spPr bwMode="auto">
          <a:xfrm>
            <a:off x="228600" y="1676400"/>
            <a:ext cx="88042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721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24907" r="3751" b="12593"/>
          <a:stretch/>
        </p:blipFill>
        <p:spPr bwMode="auto">
          <a:xfrm>
            <a:off x="0" y="0"/>
            <a:ext cx="9139682" cy="33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30400" r="1850" b="9600"/>
          <a:stretch/>
        </p:blipFill>
        <p:spPr bwMode="auto">
          <a:xfrm>
            <a:off x="-11430" y="3352800"/>
            <a:ext cx="920648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826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75" y="2362200"/>
            <a:ext cx="2279650" cy="331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553200"/>
            <a:chOff x="0" y="0"/>
            <a:chExt cx="3152775" cy="2571750"/>
          </a:xfrm>
        </p:grpSpPr>
        <p:pic>
          <p:nvPicPr>
            <p:cNvPr id="6" name="Picture 5" descr="http://www.eriecountygov.org/landisc/webimage.dbw?Project=ERIE&amp;ParcelID=16030030010900&amp;Image=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52775" cy="2364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 Box 443"/>
            <p:cNvSpPr txBox="1"/>
            <p:nvPr/>
          </p:nvSpPr>
          <p:spPr>
            <a:xfrm>
              <a:off x="0" y="2352675"/>
              <a:ext cx="3133725" cy="2190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chemeClr val="tx1"/>
                  </a:solidFill>
                  <a:effectLst/>
                  <a:latin typeface="Arial"/>
                  <a:ea typeface="Times New Roman"/>
                </a:rPr>
                <a:t>519 West 9</a:t>
              </a:r>
              <a:r>
                <a:rPr lang="en-US" sz="2000" baseline="30000" dirty="0">
                  <a:solidFill>
                    <a:schemeClr val="tx1"/>
                  </a:solidFill>
                  <a:effectLst/>
                  <a:latin typeface="Arial"/>
                  <a:ea typeface="Times New Roman"/>
                </a:rPr>
                <a:t>th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Arial"/>
                  <a:ea typeface="Times New Roman"/>
                </a:rPr>
                <a:t> Street, City of Erie</a:t>
              </a:r>
              <a:endParaRPr lang="en-US" sz="2000" dirty="0">
                <a:solidFill>
                  <a:schemeClr val="tx1"/>
                </a:solidFill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20000" dirty="0" smtClean="0"/>
              <a:t>			</a:t>
            </a:r>
            <a:r>
              <a:rPr lang="en-US" sz="25000" dirty="0" smtClean="0"/>
              <a:t>?</a:t>
            </a:r>
            <a:endParaRPr lang="en-US" sz="25000" dirty="0"/>
          </a:p>
        </p:txBody>
      </p:sp>
    </p:spTree>
    <p:extLst>
      <p:ext uri="{BB962C8B-B14F-4D97-AF65-F5344CB8AC3E}">
        <p14:creationId xmlns:p14="http://schemas.microsoft.com/office/powerpoint/2010/main" val="70468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380"/>
            <a:ext cx="5867400" cy="1143000"/>
          </a:xfrm>
        </p:spPr>
        <p:txBody>
          <a:bodyPr/>
          <a:lstStyle/>
          <a:p>
            <a:r>
              <a:rPr lang="en-US" dirty="0" smtClean="0"/>
              <a:t>2 Phase Survey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81538"/>
            <a:ext cx="8610600" cy="554245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5733" y="1447800"/>
            <a:ext cx="4953000" cy="2819400"/>
          </a:xfrm>
        </p:spPr>
        <p:txBody>
          <a:bodyPr/>
          <a:lstStyle/>
          <a:p>
            <a:r>
              <a:rPr lang="en-US" sz="3000" dirty="0" smtClean="0">
                <a:solidFill>
                  <a:srgbClr val="FF0000"/>
                </a:solidFill>
              </a:rPr>
              <a:t>Erie &amp; Corry, early 2014</a:t>
            </a:r>
          </a:p>
          <a:p>
            <a:r>
              <a:rPr lang="en-US" sz="3000" dirty="0" smtClean="0">
                <a:solidFill>
                  <a:srgbClr val="FF0000"/>
                </a:solidFill>
              </a:rPr>
              <a:t>County late 2014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r>
              <a:rPr lang="en-US" dirty="0" smtClean="0"/>
              <a:t>Erie Co. Municipalities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8763000" cy="5638800"/>
          </a:xfrm>
        </p:spPr>
        <p:txBody>
          <a:bodyPr/>
          <a:lstStyle/>
          <a:p>
            <a:r>
              <a:rPr lang="en-US" sz="2800" i="1" u="sng" dirty="0" smtClean="0"/>
              <a:t>Cities:</a:t>
            </a:r>
            <a:r>
              <a:rPr lang="en-US" sz="2800" dirty="0" smtClean="0"/>
              <a:t>	Corry, Erie</a:t>
            </a:r>
          </a:p>
          <a:p>
            <a:r>
              <a:rPr lang="en-US" sz="2800" i="1" u="sng" dirty="0" smtClean="0"/>
              <a:t>Boroughs: </a:t>
            </a:r>
          </a:p>
          <a:p>
            <a:pPr lvl="1"/>
            <a:r>
              <a:rPr lang="en-US" dirty="0" smtClean="0"/>
              <a:t>Albion, </a:t>
            </a:r>
            <a:r>
              <a:rPr lang="en-US" dirty="0" err="1" smtClean="0"/>
              <a:t>Cranesville</a:t>
            </a:r>
            <a:r>
              <a:rPr lang="en-US" dirty="0" smtClean="0"/>
              <a:t>, </a:t>
            </a:r>
            <a:r>
              <a:rPr lang="en-US" dirty="0" err="1" smtClean="0"/>
              <a:t>Edinboro</a:t>
            </a:r>
            <a:r>
              <a:rPr lang="en-US" dirty="0" smtClean="0"/>
              <a:t>, Elgin, Girard, Lake </a:t>
            </a:r>
            <a:r>
              <a:rPr lang="en-US" dirty="0"/>
              <a:t>City, McKean, Mill Village, North East, </a:t>
            </a:r>
            <a:r>
              <a:rPr lang="en-US" dirty="0" err="1"/>
              <a:t>Platea</a:t>
            </a:r>
            <a:r>
              <a:rPr lang="en-US" dirty="0"/>
              <a:t>, Union City, Waterford, </a:t>
            </a:r>
            <a:r>
              <a:rPr lang="en-US" dirty="0" err="1"/>
              <a:t>Wattsburg</a:t>
            </a:r>
            <a:r>
              <a:rPr lang="en-US" dirty="0"/>
              <a:t>, </a:t>
            </a:r>
            <a:r>
              <a:rPr lang="en-US" dirty="0" err="1" smtClean="0"/>
              <a:t>Wesleyville</a:t>
            </a:r>
            <a:endParaRPr lang="en-US" dirty="0" smtClean="0"/>
          </a:p>
          <a:p>
            <a:r>
              <a:rPr lang="en-US" sz="2800" i="1" u="sng" dirty="0" smtClean="0"/>
              <a:t>Townships:</a:t>
            </a:r>
          </a:p>
          <a:p>
            <a:pPr lvl="1"/>
            <a:r>
              <a:rPr lang="en-US" b="0" dirty="0" smtClean="0"/>
              <a:t> Amity</a:t>
            </a:r>
            <a:r>
              <a:rPr lang="en-US" b="0" dirty="0"/>
              <a:t>, Concord, Conneaut, Elk Creek, Fairview, Franklin, Girard, Greene, </a:t>
            </a:r>
            <a:r>
              <a:rPr lang="en-US" b="0" dirty="0" smtClean="0"/>
              <a:t>Green, Greenfield</a:t>
            </a:r>
            <a:r>
              <a:rPr lang="en-US" b="0" dirty="0"/>
              <a:t>, </a:t>
            </a:r>
            <a:r>
              <a:rPr lang="en-US" b="0" dirty="0" err="1" smtClean="0"/>
              <a:t>Harborcreek</a:t>
            </a:r>
            <a:r>
              <a:rPr lang="en-US" b="0" dirty="0" smtClean="0"/>
              <a:t>, Lawrence </a:t>
            </a:r>
            <a:r>
              <a:rPr lang="en-US" b="0" dirty="0"/>
              <a:t>Park, </a:t>
            </a:r>
            <a:r>
              <a:rPr lang="en-US" b="0" dirty="0" err="1" smtClean="0"/>
              <a:t>LeBoeuf</a:t>
            </a:r>
            <a:r>
              <a:rPr lang="en-US" b="0" dirty="0" smtClean="0"/>
              <a:t>, McKean,  </a:t>
            </a:r>
            <a:r>
              <a:rPr lang="en-US" b="0" dirty="0" smtClean="0">
                <a:hlinkClick r:id="rId2" tooltip="McKean Township, Erie County, Pennsylvania"/>
              </a:rPr>
              <a:t> </a:t>
            </a:r>
            <a:r>
              <a:rPr lang="en-US" b="0" dirty="0" smtClean="0"/>
              <a:t>Millcreek, </a:t>
            </a:r>
            <a:r>
              <a:rPr lang="en-US" b="0" dirty="0"/>
              <a:t>Springfield, Summit, </a:t>
            </a:r>
            <a:r>
              <a:rPr lang="en-US" b="0" dirty="0" smtClean="0"/>
              <a:t>Union, Venango, </a:t>
            </a:r>
            <a:r>
              <a:rPr lang="en-US" b="0" dirty="0" smtClean="0">
                <a:hlinkClick r:id="rId3" tooltip="Venango Township, Erie County, Pennsylvania"/>
              </a:rPr>
              <a:t> </a:t>
            </a:r>
            <a:r>
              <a:rPr lang="en-US" b="0" dirty="0"/>
              <a:t>Washington, </a:t>
            </a:r>
            <a:r>
              <a:rPr lang="en-US" b="0" dirty="0" smtClean="0"/>
              <a:t>Waterford, Wayne</a:t>
            </a:r>
            <a:endParaRPr lang="en-US" b="0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0" y="1981200"/>
            <a:ext cx="45719" cy="45719"/>
          </a:xfrm>
        </p:spPr>
        <p:txBody>
          <a:bodyPr/>
          <a:lstStyle/>
          <a:p>
            <a:pPr marL="3200400" lvl="7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9499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8223</TotalTime>
  <Words>783</Words>
  <Application>Microsoft Office PowerPoint</Application>
  <PresentationFormat>On-screen Show (4:3)</PresentationFormat>
  <Paragraphs>228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Times New Roman</vt:lpstr>
      <vt:lpstr>Wingdings</vt:lpstr>
      <vt:lpstr>Default Design</vt:lpstr>
      <vt:lpstr> 2014 Erie Historic Resource Survey  </vt:lpstr>
      <vt:lpstr> 2014 Erie Historic Resource Survey </vt:lpstr>
      <vt:lpstr>2014 Survey Sponsors</vt:lpstr>
      <vt:lpstr>Project Management &amp; Partners</vt:lpstr>
      <vt:lpstr>Wise Preservation Planning LLC</vt:lpstr>
      <vt:lpstr>Preservation Erie Goal</vt:lpstr>
      <vt:lpstr>PowerPoint Presentation</vt:lpstr>
      <vt:lpstr>2 Phase Survey Project</vt:lpstr>
      <vt:lpstr>Erie Co. Municipalities</vt:lpstr>
      <vt:lpstr>PowerPoint Presentation</vt:lpstr>
      <vt:lpstr>Results!</vt:lpstr>
      <vt:lpstr>More Results!</vt:lpstr>
      <vt:lpstr>Recommendations</vt:lpstr>
      <vt:lpstr>And more Recommendations</vt:lpstr>
      <vt:lpstr>PowerPoint Presentation</vt:lpstr>
      <vt:lpstr>Background Information </vt:lpstr>
      <vt:lpstr>Photography / Field Survey </vt:lpstr>
      <vt:lpstr>PHMC Access Database </vt:lpstr>
      <vt:lpstr>GIS* Classification&amp; Mapping  </vt:lpstr>
      <vt:lpstr>Photograph Assessment</vt:lpstr>
      <vt:lpstr>Architectural Classification </vt:lpstr>
      <vt:lpstr>Class 1</vt:lpstr>
      <vt:lpstr>Class 2</vt:lpstr>
      <vt:lpstr>Class 3</vt:lpstr>
      <vt:lpstr>Class 4</vt:lpstr>
      <vt:lpstr>Class 5 </vt:lpstr>
      <vt:lpstr>PowerPoint Presentation</vt:lpstr>
      <vt:lpstr>Classifications Mapped!</vt:lpstr>
      <vt:lpstr>PowerPoint Presentation</vt:lpstr>
      <vt:lpstr>West Sixth Street HD</vt:lpstr>
      <vt:lpstr>West Sixth Street HD</vt:lpstr>
      <vt:lpstr>West Park Place HD</vt:lpstr>
      <vt:lpstr>Federal Row HD</vt:lpstr>
      <vt:lpstr>West 21st Street HD</vt:lpstr>
      <vt:lpstr>E. 12th Street HD</vt:lpstr>
      <vt:lpstr>West 10th Street</vt:lpstr>
      <vt:lpstr>Adamstown HD</vt:lpstr>
      <vt:lpstr>Adamstown HD (DOE 1995)</vt:lpstr>
      <vt:lpstr>Lakeside HD (DOE 1995)</vt:lpstr>
      <vt:lpstr>Lakeside HD</vt:lpstr>
      <vt:lpstr>Glenwood Hills</vt:lpstr>
      <vt:lpstr>Dobbins &amp; Dunlap Subdivision</vt:lpstr>
      <vt:lpstr>Academy HD</vt:lpstr>
      <vt:lpstr>Glenwood HD (proposed)</vt:lpstr>
      <vt:lpstr>Glenwood HD</vt:lpstr>
      <vt:lpstr>Frontier Place</vt:lpstr>
      <vt:lpstr>12th St. Industrial Corridor HD</vt:lpstr>
      <vt:lpstr>Frontier Place</vt:lpstr>
      <vt:lpstr>Corry HD</vt:lpstr>
      <vt:lpstr>North East HD</vt:lpstr>
      <vt:lpstr>Union City HD</vt:lpstr>
      <vt:lpstr>Waterford Borough HD</vt:lpstr>
      <vt:lpstr>Lawrence Park HD (DOE)</vt:lpstr>
      <vt:lpstr>Pumphouse Park HD (DOE)</vt:lpstr>
      <vt:lpstr>Lakewood, Millcreek Twp.</vt:lpstr>
      <vt:lpstr>Girard Borough HD</vt:lpstr>
      <vt:lpstr>Historic Districts</vt:lpstr>
      <vt:lpstr>Historic Districts </vt:lpstr>
      <vt:lpstr>Recommended HDs</vt:lpstr>
      <vt:lpstr>www.eriebuildings.info </vt:lpstr>
      <vt:lpstr>www.eriebuildings.info </vt:lpstr>
      <vt:lpstr>PowerPoint Presentation</vt:lpstr>
      <vt:lpstr>Thank You</vt:lpstr>
    </vt:vector>
  </TitlesOfParts>
  <Company>Wise Preservation Planning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Radnor Township Historic Resource Survey 2003</dc:title>
  <dc:creator>Robert J. Wise Jr.</dc:creator>
  <cp:lastModifiedBy>Seth</cp:lastModifiedBy>
  <cp:revision>341</cp:revision>
  <cp:lastPrinted>2004-01-26T21:58:28Z</cp:lastPrinted>
  <dcterms:created xsi:type="dcterms:W3CDTF">2004-01-21T17:40:02Z</dcterms:created>
  <dcterms:modified xsi:type="dcterms:W3CDTF">2015-05-20T13:24:52Z</dcterms:modified>
</cp:coreProperties>
</file>